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74" r:id="rId5"/>
    <p:sldId id="335" r:id="rId6"/>
    <p:sldId id="334" r:id="rId7"/>
    <p:sldId id="336" r:id="rId8"/>
    <p:sldId id="317" r:id="rId9"/>
    <p:sldId id="314" r:id="rId10"/>
    <p:sldId id="308" r:id="rId11"/>
    <p:sldId id="329" r:id="rId12"/>
    <p:sldId id="315" r:id="rId13"/>
    <p:sldId id="320" r:id="rId14"/>
    <p:sldId id="339" r:id="rId15"/>
    <p:sldId id="326" r:id="rId16"/>
    <p:sldId id="324" r:id="rId17"/>
    <p:sldId id="325" r:id="rId18"/>
    <p:sldId id="323" r:id="rId19"/>
    <p:sldId id="319" r:id="rId20"/>
    <p:sldId id="348" r:id="rId21"/>
    <p:sldId id="332" r:id="rId22"/>
    <p:sldId id="30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38" r:id="rId31"/>
    <p:sldId id="347" r:id="rId32"/>
    <p:sldId id="331" r:id="rId33"/>
    <p:sldId id="33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pos="37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4249" autoAdjust="0"/>
  </p:normalViewPr>
  <p:slideViewPr>
    <p:cSldViewPr snapToGrid="0">
      <p:cViewPr varScale="1">
        <p:scale>
          <a:sx n="103" d="100"/>
          <a:sy n="103" d="100"/>
        </p:scale>
        <p:origin x="150" y="204"/>
      </p:cViewPr>
      <p:guideLst>
        <p:guide orient="horz" pos="1584"/>
        <p:guide pos="3792"/>
      </p:guideLst>
    </p:cSldViewPr>
  </p:slideViewPr>
  <p:outlineViewPr>
    <p:cViewPr>
      <p:scale>
        <a:sx n="33" d="100"/>
        <a:sy n="33" d="100"/>
      </p:scale>
      <p:origin x="0" y="-4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>
        <p:scale>
          <a:sx n="100" d="100"/>
          <a:sy n="100" d="100"/>
        </p:scale>
        <p:origin x="1890" y="-79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ETL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PREDICT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50B3CE7C-E10B-4E23-BD93-03664997C932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DE9CE479-E4AE-4283-AEF1-10C1535B4324}" type="pres">
      <dgm:prSet presAssocID="{40FC4FFE-8987-4A26-B7F4-8A516F18ADAE}" presName="compNode" presStyleCnt="0"/>
      <dgm:spPr/>
    </dgm:pt>
    <dgm:pt modelId="{B59FCF02-CAD2-4D6F-9542-AD86711168CA}" type="pres">
      <dgm:prSet presAssocID="{40FC4FFE-8987-4A26-B7F4-8A516F18ADAE}" presName="iconBgRect" presStyleLbl="bgShp" presStyleIdx="0" presStyleCnt="3"/>
      <dgm:spPr>
        <a:solidFill>
          <a:schemeClr val="accent1"/>
        </a:solidFill>
      </dgm:spPr>
    </dgm:pt>
    <dgm:pt modelId="{7C175B98-93F4-4D7C-BB95-1514AB879CD5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677A3090-5F01-43FD-9FA6-C0420AD80FD6}" type="pres">
      <dgm:prSet presAssocID="{40FC4FFE-8987-4A26-B7F4-8A516F18ADAE}" presName="spaceRect" presStyleCnt="0"/>
      <dgm:spPr/>
    </dgm:pt>
    <dgm:pt modelId="{127117FB-F8A7-4A20-A8A7-EC686DDC76D0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FD1EED9C-83D3-41AD-A09B-D3B36354168F}" type="pres">
      <dgm:prSet presAssocID="{5B62599A-5C9B-48E7-896E-EA782AC60C8B}" presName="sibTrans" presStyleCnt="0"/>
      <dgm:spPr/>
    </dgm:pt>
    <dgm:pt modelId="{C998AB0A-577D-44AA-A068-F634DDE7BD47}" type="pres">
      <dgm:prSet presAssocID="{49225C73-1633-42F1-AB3B-7CB183E5F8B8}" presName="compNode" presStyleCnt="0"/>
      <dgm:spPr/>
    </dgm:pt>
    <dgm:pt modelId="{BCD8CDD9-0C56-4401-ADB1-8B48DAB2C96F}" type="pres">
      <dgm:prSet presAssocID="{49225C73-1633-42F1-AB3B-7CB183E5F8B8}" presName="iconBgRect" presStyleLbl="bgShp" presStyleIdx="1" presStyleCnt="3"/>
      <dgm:spPr>
        <a:solidFill>
          <a:schemeClr val="accent1"/>
        </a:solidFill>
      </dgm:spPr>
    </dgm:pt>
    <dgm:pt modelId="{DB4CA7C4-FCA1-4127-B20A-2A5C031A3CF4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w prints"/>
        </a:ext>
      </dgm:extLst>
    </dgm:pt>
    <dgm:pt modelId="{9B0C8FBF-0BDD-48A5-967E-F3FE71659F6A}" type="pres">
      <dgm:prSet presAssocID="{49225C73-1633-42F1-AB3B-7CB183E5F8B8}" presName="spaceRect" presStyleCnt="0"/>
      <dgm:spPr/>
    </dgm:pt>
    <dgm:pt modelId="{7E6FE37A-5DB0-4899-9FCB-0CE39BC185F8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5A266296-0042-402F-92EF-D59AB148E92E}" type="pres">
      <dgm:prSet presAssocID="{9646853A-8964-4519-A5B1-0B7D18B2983D}" presName="sibTrans" presStyleCnt="0"/>
      <dgm:spPr/>
    </dgm:pt>
    <dgm:pt modelId="{ECFA770B-DE2C-4683-A038-58D0FE44BC27}" type="pres">
      <dgm:prSet presAssocID="{1C383F32-22E8-4F62-A3E0-BDC3D5F48992}" presName="compNode" presStyleCnt="0"/>
      <dgm:spPr/>
    </dgm:pt>
    <dgm:pt modelId="{FF93E135-77D6-48A0-8871-9BC93D705D06}" type="pres">
      <dgm:prSet presAssocID="{1C383F32-22E8-4F62-A3E0-BDC3D5F48992}" presName="iconBgRect" presStyleLbl="bgShp" presStyleIdx="2" presStyleCnt="3"/>
      <dgm:spPr>
        <a:solidFill>
          <a:schemeClr val="accent1"/>
        </a:solidFill>
      </dgm:spPr>
    </dgm:pt>
    <dgm:pt modelId="{39509775-983E-4110-B989-EE2CD6514BE0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terinarian"/>
        </a:ext>
      </dgm:extLst>
    </dgm:pt>
    <dgm:pt modelId="{493B43B2-705C-4AE5-8A77-D8DEEDA1B5CF}" type="pres">
      <dgm:prSet presAssocID="{1C383F32-22E8-4F62-A3E0-BDC3D5F48992}" presName="spaceRect" presStyleCnt="0"/>
      <dgm:spPr/>
    </dgm:pt>
    <dgm:pt modelId="{1AEDC777-00B3-41D7-9AE1-23D741E941C3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7A710F69-5154-4855-ACF5-BC7C1BF85A80}" type="presOf" srcId="{49225C73-1633-42F1-AB3B-7CB183E5F8B8}" destId="{7E6FE37A-5DB0-4899-9FCB-0CE39BC185F8}" srcOrd="0" destOrd="0" presId="urn:microsoft.com/office/officeart/2018/5/layout/IconCircle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676D3A6A-6EA7-4483-BB12-0BD4A7D7AF9D}" type="presOf" srcId="{01A66772-F185-4D58-B8BB-E9370D7A7A2B}" destId="{50B3CE7C-E10B-4E23-BD93-03664997C932}" srcOrd="0" destOrd="0" presId="urn:microsoft.com/office/officeart/2018/5/layout/IconCircleLabelList"/>
    <dgm:cxn modelId="{1496FC70-DB8B-48D4-98DE-DD2856E389EE}" type="presOf" srcId="{1C383F32-22E8-4F62-A3E0-BDC3D5F48992}" destId="{1AEDC777-00B3-41D7-9AE1-23D741E941C3}" srcOrd="0" destOrd="0" presId="urn:microsoft.com/office/officeart/2018/5/layout/IconCircleLabelList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355227E3-55E0-4343-BC8D-FC0EB1694F48}" type="presOf" srcId="{40FC4FFE-8987-4A26-B7F4-8A516F18ADAE}" destId="{127117FB-F8A7-4A20-A8A7-EC686DDC76D0}" srcOrd="0" destOrd="0" presId="urn:microsoft.com/office/officeart/2018/5/layout/IconCircleLabelList"/>
    <dgm:cxn modelId="{555498CB-3ED1-404E-A25F-EB243EFC5FB1}" type="presParOf" srcId="{50B3CE7C-E10B-4E23-BD93-03664997C932}" destId="{DE9CE479-E4AE-4283-AEF1-10C1535B4324}" srcOrd="0" destOrd="0" presId="urn:microsoft.com/office/officeart/2018/5/layout/IconCircleLabelList"/>
    <dgm:cxn modelId="{11F12D49-CD08-4D50-BD13-3ECBC3A476A4}" type="presParOf" srcId="{DE9CE479-E4AE-4283-AEF1-10C1535B4324}" destId="{B59FCF02-CAD2-4D6F-9542-AD86711168CA}" srcOrd="0" destOrd="0" presId="urn:microsoft.com/office/officeart/2018/5/layout/IconCircleLabelList"/>
    <dgm:cxn modelId="{F443A659-540B-487B-97F9-49219CF60D6B}" type="presParOf" srcId="{DE9CE479-E4AE-4283-AEF1-10C1535B4324}" destId="{7C175B98-93F4-4D7C-BB95-1514AB879CD5}" srcOrd="1" destOrd="0" presId="urn:microsoft.com/office/officeart/2018/5/layout/IconCircleLabelList"/>
    <dgm:cxn modelId="{A503D7AB-7D64-4163-93B5-1CEEDAE81823}" type="presParOf" srcId="{DE9CE479-E4AE-4283-AEF1-10C1535B4324}" destId="{677A3090-5F01-43FD-9FA6-C0420AD80FD6}" srcOrd="2" destOrd="0" presId="urn:microsoft.com/office/officeart/2018/5/layout/IconCircleLabelList"/>
    <dgm:cxn modelId="{780188ED-7DCE-45BB-B6AF-91BE48969612}" type="presParOf" srcId="{DE9CE479-E4AE-4283-AEF1-10C1535B4324}" destId="{127117FB-F8A7-4A20-A8A7-EC686DDC76D0}" srcOrd="3" destOrd="0" presId="urn:microsoft.com/office/officeart/2018/5/layout/IconCircleLabelList"/>
    <dgm:cxn modelId="{155719F8-A89B-4E96-BC49-C48BC717F480}" type="presParOf" srcId="{50B3CE7C-E10B-4E23-BD93-03664997C932}" destId="{FD1EED9C-83D3-41AD-A09B-D3B36354168F}" srcOrd="1" destOrd="0" presId="urn:microsoft.com/office/officeart/2018/5/layout/IconCircleLabelList"/>
    <dgm:cxn modelId="{2772E199-56B0-4310-A55E-67D00CA3E59E}" type="presParOf" srcId="{50B3CE7C-E10B-4E23-BD93-03664997C932}" destId="{C998AB0A-577D-44AA-A068-F634DDE7BD47}" srcOrd="2" destOrd="0" presId="urn:microsoft.com/office/officeart/2018/5/layout/IconCircleLabelList"/>
    <dgm:cxn modelId="{4E351D18-D97F-4B92-A608-2E9600B91C28}" type="presParOf" srcId="{C998AB0A-577D-44AA-A068-F634DDE7BD47}" destId="{BCD8CDD9-0C56-4401-ADB1-8B48DAB2C96F}" srcOrd="0" destOrd="0" presId="urn:microsoft.com/office/officeart/2018/5/layout/IconCircleLabelList"/>
    <dgm:cxn modelId="{B3DC724C-4569-4E9D-BD5A-49E4CD991FD0}" type="presParOf" srcId="{C998AB0A-577D-44AA-A068-F634DDE7BD47}" destId="{DB4CA7C4-FCA1-4127-B20A-2A5C031A3CF4}" srcOrd="1" destOrd="0" presId="urn:microsoft.com/office/officeart/2018/5/layout/IconCircleLabelList"/>
    <dgm:cxn modelId="{AD1AB552-CCE0-4911-BB9E-5D4A60B21F4F}" type="presParOf" srcId="{C998AB0A-577D-44AA-A068-F634DDE7BD47}" destId="{9B0C8FBF-0BDD-48A5-967E-F3FE71659F6A}" srcOrd="2" destOrd="0" presId="urn:microsoft.com/office/officeart/2018/5/layout/IconCircleLabelList"/>
    <dgm:cxn modelId="{8558F796-2D01-40FE-A21A-7530EEBC3BC3}" type="presParOf" srcId="{C998AB0A-577D-44AA-A068-F634DDE7BD47}" destId="{7E6FE37A-5DB0-4899-9FCB-0CE39BC185F8}" srcOrd="3" destOrd="0" presId="urn:microsoft.com/office/officeart/2018/5/layout/IconCircleLabelList"/>
    <dgm:cxn modelId="{1532E2BE-82E9-40A4-A6F7-40B60FC879AE}" type="presParOf" srcId="{50B3CE7C-E10B-4E23-BD93-03664997C932}" destId="{5A266296-0042-402F-92EF-D59AB148E92E}" srcOrd="3" destOrd="0" presId="urn:microsoft.com/office/officeart/2018/5/layout/IconCircleLabelList"/>
    <dgm:cxn modelId="{3A7F4DB9-1469-4F58-B633-24B7EEE084D1}" type="presParOf" srcId="{50B3CE7C-E10B-4E23-BD93-03664997C932}" destId="{ECFA770B-DE2C-4683-A038-58D0FE44BC27}" srcOrd="4" destOrd="0" presId="urn:microsoft.com/office/officeart/2018/5/layout/IconCircleLabelList"/>
    <dgm:cxn modelId="{91311827-CDAC-4BA8-B4A3-117AFD1CEE2D}" type="presParOf" srcId="{ECFA770B-DE2C-4683-A038-58D0FE44BC27}" destId="{FF93E135-77D6-48A0-8871-9BC93D705D06}" srcOrd="0" destOrd="0" presId="urn:microsoft.com/office/officeart/2018/5/layout/IconCircleLabelList"/>
    <dgm:cxn modelId="{83B7CA40-11B7-4507-8422-A40F02D469B2}" type="presParOf" srcId="{ECFA770B-DE2C-4683-A038-58D0FE44BC27}" destId="{39509775-983E-4110-B989-EE2CD6514BE0}" srcOrd="1" destOrd="0" presId="urn:microsoft.com/office/officeart/2018/5/layout/IconCircleLabelList"/>
    <dgm:cxn modelId="{A44BB251-01EB-4DEF-A28C-6D495183E4DC}" type="presParOf" srcId="{ECFA770B-DE2C-4683-A038-58D0FE44BC27}" destId="{493B43B2-705C-4AE5-8A77-D8DEEDA1B5CF}" srcOrd="2" destOrd="0" presId="urn:microsoft.com/office/officeart/2018/5/layout/IconCircleLabelList"/>
    <dgm:cxn modelId="{1EFA52DF-3C80-4DAA-BED6-AFE2F81796B2}" type="presParOf" srcId="{ECFA770B-DE2C-4683-A038-58D0FE44BC27}" destId="{1AEDC777-00B3-41D7-9AE1-23D741E941C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FCF02-CAD2-4D6F-9542-AD86711168CA}">
      <dsp:nvSpPr>
        <dsp:cNvPr id="0" name=""/>
        <dsp:cNvSpPr/>
      </dsp:nvSpPr>
      <dsp:spPr>
        <a:xfrm>
          <a:off x="1610992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75B98-93F4-4D7C-BB95-1514AB879CD5}">
      <dsp:nvSpPr>
        <dsp:cNvPr id="0" name=""/>
        <dsp:cNvSpPr/>
      </dsp:nvSpPr>
      <dsp:spPr>
        <a:xfrm>
          <a:off x="1757927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17FB-F8A7-4A20-A8A7-EC686DDC76D0}">
      <dsp:nvSpPr>
        <dsp:cNvPr id="0" name=""/>
        <dsp:cNvSpPr/>
      </dsp:nvSpPr>
      <dsp:spPr>
        <a:xfrm>
          <a:off x="1390588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ETL</a:t>
          </a:r>
        </a:p>
      </dsp:txBody>
      <dsp:txXfrm>
        <a:off x="1390588" y="904627"/>
        <a:ext cx="1130273" cy="452109"/>
      </dsp:txXfrm>
    </dsp:sp>
    <dsp:sp modelId="{BCD8CDD9-0C56-4401-ADB1-8B48DAB2C96F}">
      <dsp:nvSpPr>
        <dsp:cNvPr id="0" name=""/>
        <dsp:cNvSpPr/>
      </dsp:nvSpPr>
      <dsp:spPr>
        <a:xfrm>
          <a:off x="2939063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4CA7C4-FCA1-4127-B20A-2A5C031A3CF4}">
      <dsp:nvSpPr>
        <dsp:cNvPr id="0" name=""/>
        <dsp:cNvSpPr/>
      </dsp:nvSpPr>
      <dsp:spPr>
        <a:xfrm>
          <a:off x="3085999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6FE37A-5DB0-4899-9FCB-0CE39BC185F8}">
      <dsp:nvSpPr>
        <dsp:cNvPr id="0" name=""/>
        <dsp:cNvSpPr/>
      </dsp:nvSpPr>
      <dsp:spPr>
        <a:xfrm>
          <a:off x="2718660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MODEL</a:t>
          </a:r>
        </a:p>
      </dsp:txBody>
      <dsp:txXfrm>
        <a:off x="2718660" y="904627"/>
        <a:ext cx="1130273" cy="452109"/>
      </dsp:txXfrm>
    </dsp:sp>
    <dsp:sp modelId="{FF93E135-77D6-48A0-8871-9BC93D705D06}">
      <dsp:nvSpPr>
        <dsp:cNvPr id="0" name=""/>
        <dsp:cNvSpPr/>
      </dsp:nvSpPr>
      <dsp:spPr>
        <a:xfrm>
          <a:off x="4267134" y="408"/>
          <a:ext cx="689466" cy="689466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09775-983E-4110-B989-EE2CD6514BE0}">
      <dsp:nvSpPr>
        <dsp:cNvPr id="0" name=""/>
        <dsp:cNvSpPr/>
      </dsp:nvSpPr>
      <dsp:spPr>
        <a:xfrm>
          <a:off x="4414070" y="147344"/>
          <a:ext cx="395595" cy="395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EDC777-00B3-41D7-9AE1-23D741E941C3}">
      <dsp:nvSpPr>
        <dsp:cNvPr id="0" name=""/>
        <dsp:cNvSpPr/>
      </dsp:nvSpPr>
      <dsp:spPr>
        <a:xfrm>
          <a:off x="4046731" y="904627"/>
          <a:ext cx="1130273" cy="452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PREDICT</a:t>
          </a:r>
        </a:p>
      </dsp:txBody>
      <dsp:txXfrm>
        <a:off x="4046731" y="904627"/>
        <a:ext cx="1130273" cy="45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10/15/2020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19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Network. </a:t>
            </a:r>
          </a:p>
          <a:p>
            <a:pPr lvl="1"/>
            <a:r>
              <a:rPr lang="en-US" dirty="0"/>
              <a:t>250 epochs sweet spot</a:t>
            </a:r>
          </a:p>
          <a:p>
            <a:pPr lvl="1"/>
            <a:r>
              <a:rPr lang="en-US" dirty="0"/>
              <a:t>Compare Kaggle vs </a:t>
            </a:r>
            <a:r>
              <a:rPr lang="en-US" dirty="0" err="1"/>
              <a:t>api</a:t>
            </a:r>
            <a:r>
              <a:rPr lang="en-US" dirty="0"/>
              <a:t> dataset and how they are testing</a:t>
            </a:r>
          </a:p>
          <a:p>
            <a:pPr lvl="1"/>
            <a:r>
              <a:rPr lang="en-US" dirty="0"/>
              <a:t>Hoping Additional features we can pull live will + </a:t>
            </a:r>
            <a:r>
              <a:rPr lang="en-US" dirty="0" err="1"/>
              <a:t>impa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192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314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519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00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543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6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030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17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65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was interesting about the flow of this project was how it evolved over time. It began with a simple dataset. They had provided both test and training data, pictures, metadata and the encoded files. After running that through several models we were getting pretty low scores.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95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06F76E-E60C-4C54-B47A-C2C406EC8F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90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8.svg"/><Relationship Id="rId7" Type="http://schemas.openxmlformats.org/officeDocument/2006/relationships/image" Target="../media/image33.svg"/><Relationship Id="rId12" Type="http://schemas.openxmlformats.org/officeDocument/2006/relationships/image" Target="../media/image4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29.svg"/><Relationship Id="rId10" Type="http://schemas.openxmlformats.org/officeDocument/2006/relationships/image" Target="../media/image36.png"/><Relationship Id="rId4" Type="http://schemas.openxmlformats.org/officeDocument/2006/relationships/image" Target="../media/image28.png"/><Relationship Id="rId9" Type="http://schemas.openxmlformats.org/officeDocument/2006/relationships/image" Target="../media/image3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8" name="Picture 7" descr="A dog looking at the camera">
            <a:extLst>
              <a:ext uri="{FF2B5EF4-FFF2-40B4-BE49-F238E27FC236}">
                <a16:creationId xmlns:a16="http://schemas.microsoft.com/office/drawing/2014/main" id="{F0B92F21-44D0-49F2-B59D-6723737D9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1980" cy="147501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Pet adoption predictions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39E13CF-E67D-47BA-9CFA-5B9D36FE1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231" y="6153045"/>
            <a:ext cx="10993546" cy="59032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M2k, Inc.</a:t>
            </a: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1382A1-AED0-42CB-B0DB-BD73B2EE2476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69117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process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6809DA-B95B-48A2-8C37-EE3368FC2C5E}"/>
              </a:ext>
            </a:extLst>
          </p:cNvPr>
          <p:cNvGrpSpPr/>
          <p:nvPr/>
        </p:nvGrpSpPr>
        <p:grpSpPr>
          <a:xfrm>
            <a:off x="1172714" y="1900530"/>
            <a:ext cx="8045908" cy="4079523"/>
            <a:chOff x="1796155" y="1627013"/>
            <a:chExt cx="8045908" cy="4079523"/>
          </a:xfrm>
        </p:grpSpPr>
        <p:pic>
          <p:nvPicPr>
            <p:cNvPr id="33" name="Graphic 32" descr="Database">
              <a:extLst>
                <a:ext uri="{FF2B5EF4-FFF2-40B4-BE49-F238E27FC236}">
                  <a16:creationId xmlns:a16="http://schemas.microsoft.com/office/drawing/2014/main" id="{0B531EE5-7EE5-42F6-B6E9-09598F5A6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73835" y="3129013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Head with gears">
              <a:extLst>
                <a:ext uri="{FF2B5EF4-FFF2-40B4-BE49-F238E27FC236}">
                  <a16:creationId xmlns:a16="http://schemas.microsoft.com/office/drawing/2014/main" id="{F065FC1D-0BCA-4FAF-9C0C-615E0BB69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98223" y="3129013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Paper">
              <a:extLst>
                <a:ext uri="{FF2B5EF4-FFF2-40B4-BE49-F238E27FC236}">
                  <a16:creationId xmlns:a16="http://schemas.microsoft.com/office/drawing/2014/main" id="{1F76D2E5-83E8-4DB6-BE9B-BA97E4CF0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77870" y="312901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Arrow Right">
              <a:extLst>
                <a:ext uri="{FF2B5EF4-FFF2-40B4-BE49-F238E27FC236}">
                  <a16:creationId xmlns:a16="http://schemas.microsoft.com/office/drawing/2014/main" id="{8733E276-2E18-4D84-AD0B-1E78004A3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53700" y="3251702"/>
              <a:ext cx="669022" cy="669022"/>
            </a:xfrm>
            <a:prstGeom prst="rect">
              <a:avLst/>
            </a:prstGeom>
          </p:spPr>
        </p:pic>
        <p:pic>
          <p:nvPicPr>
            <p:cNvPr id="37" name="Graphic 36" descr="Arrow Right">
              <a:extLst>
                <a:ext uri="{FF2B5EF4-FFF2-40B4-BE49-F238E27FC236}">
                  <a16:creationId xmlns:a16="http://schemas.microsoft.com/office/drawing/2014/main" id="{FD803625-033D-4229-A56D-DEB42DFF1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308848" y="3251702"/>
              <a:ext cx="669022" cy="669022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58BBC0-F862-4150-8920-3073AF73AC28}"/>
                </a:ext>
              </a:extLst>
            </p:cNvPr>
            <p:cNvSpPr txBox="1"/>
            <p:nvPr/>
          </p:nvSpPr>
          <p:spPr>
            <a:xfrm>
              <a:off x="4230981" y="4108427"/>
              <a:ext cx="132264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Postgres db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F7A84B-3F75-4C69-8A2A-505052B9F499}"/>
                </a:ext>
              </a:extLst>
            </p:cNvPr>
            <p:cNvSpPr txBox="1"/>
            <p:nvPr/>
          </p:nvSpPr>
          <p:spPr>
            <a:xfrm>
              <a:off x="6222644" y="4060792"/>
              <a:ext cx="1222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ML-Neural Network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A7E8E1-0D7F-4ADA-AB24-8BE8914D5D56}"/>
                </a:ext>
              </a:extLst>
            </p:cNvPr>
            <p:cNvSpPr txBox="1"/>
            <p:nvPr/>
          </p:nvSpPr>
          <p:spPr>
            <a:xfrm>
              <a:off x="7942477" y="4040225"/>
              <a:ext cx="18995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Predicted Adoptability Score*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C4E269D-E792-4E65-85DC-2FF40CD224E1}"/>
                </a:ext>
              </a:extLst>
            </p:cNvPr>
            <p:cNvGrpSpPr/>
            <p:nvPr/>
          </p:nvGrpSpPr>
          <p:grpSpPr>
            <a:xfrm>
              <a:off x="1796155" y="1627013"/>
              <a:ext cx="1495446" cy="1654040"/>
              <a:chOff x="1826913" y="1872703"/>
              <a:chExt cx="1495446" cy="1654040"/>
            </a:xfrm>
          </p:grpSpPr>
          <p:pic>
            <p:nvPicPr>
              <p:cNvPr id="48" name="Graphic 47" descr="Document">
                <a:extLst>
                  <a:ext uri="{FF2B5EF4-FFF2-40B4-BE49-F238E27FC236}">
                    <a16:creationId xmlns:a16="http://schemas.microsoft.com/office/drawing/2014/main" id="{66737073-A6A2-4B20-A698-29975D3F55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083443" y="2326651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CF5B73-3DD4-4F66-93C8-7A304F768F03}"/>
                  </a:ext>
                </a:extLst>
              </p:cNvPr>
              <p:cNvSpPr txBox="1"/>
              <p:nvPr/>
            </p:nvSpPr>
            <p:spPr>
              <a:xfrm>
                <a:off x="1826913" y="3188189"/>
                <a:ext cx="1495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Kaggle Dataset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5B0248A-1CEA-46B8-8148-6C08CC07E49D}"/>
                  </a:ext>
                </a:extLst>
              </p:cNvPr>
              <p:cNvSpPr/>
              <p:nvPr/>
            </p:nvSpPr>
            <p:spPr>
              <a:xfrm>
                <a:off x="1958119" y="1872703"/>
                <a:ext cx="1006046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Current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6E75D1E-8EAF-4598-8D96-BC7882DAF07F}"/>
                </a:ext>
              </a:extLst>
            </p:cNvPr>
            <p:cNvGrpSpPr/>
            <p:nvPr/>
          </p:nvGrpSpPr>
          <p:grpSpPr>
            <a:xfrm>
              <a:off x="1848078" y="3891515"/>
              <a:ext cx="1495446" cy="1815021"/>
              <a:chOff x="1807054" y="4060792"/>
              <a:chExt cx="1495446" cy="1815021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3D39455-B22E-4BEE-8CE7-0ECA81FA2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5050" y="4501890"/>
                <a:ext cx="1092185" cy="1054730"/>
              </a:xfrm>
              <a:prstGeom prst="rect">
                <a:avLst/>
              </a:prstGeom>
            </p:spPr>
          </p:pic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4B5BCDE-3E62-4D67-90BE-2FC5EAAF0F99}"/>
                  </a:ext>
                </a:extLst>
              </p:cNvPr>
              <p:cNvSpPr/>
              <p:nvPr/>
            </p:nvSpPr>
            <p:spPr>
              <a:xfrm>
                <a:off x="2005385" y="4060792"/>
                <a:ext cx="1006046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/>
                  <a:t>Future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B8D7833-D6AD-467E-9C1F-635D1EFF0541}"/>
                  </a:ext>
                </a:extLst>
              </p:cNvPr>
              <p:cNvSpPr txBox="1"/>
              <p:nvPr/>
            </p:nvSpPr>
            <p:spPr>
              <a:xfrm>
                <a:off x="1807054" y="5537259"/>
                <a:ext cx="149544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Petfinder API </a:t>
                </a:r>
              </a:p>
            </p:txBody>
          </p:sp>
        </p:grpSp>
        <p:pic>
          <p:nvPicPr>
            <p:cNvPr id="43" name="Graphic 42" descr="Arrow Right">
              <a:extLst>
                <a:ext uri="{FF2B5EF4-FFF2-40B4-BE49-F238E27FC236}">
                  <a16:creationId xmlns:a16="http://schemas.microsoft.com/office/drawing/2014/main" id="{4AC91167-F1B5-478E-8505-572B69B60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942875">
              <a:off x="3303011" y="4198556"/>
              <a:ext cx="669022" cy="669022"/>
            </a:xfrm>
            <a:prstGeom prst="rect">
              <a:avLst/>
            </a:prstGeom>
          </p:spPr>
        </p:pic>
        <p:pic>
          <p:nvPicPr>
            <p:cNvPr id="44" name="Graphic 43" descr="Arrow Right">
              <a:extLst>
                <a:ext uri="{FF2B5EF4-FFF2-40B4-BE49-F238E27FC236}">
                  <a16:creationId xmlns:a16="http://schemas.microsoft.com/office/drawing/2014/main" id="{BCEFACD2-B08A-4988-B91A-82EFF49FB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857037">
              <a:off x="3339613" y="2676131"/>
              <a:ext cx="669022" cy="669022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2AC865C-7CF6-4563-B755-C5F84F3E991D}"/>
              </a:ext>
            </a:extLst>
          </p:cNvPr>
          <p:cNvSpPr/>
          <p:nvPr/>
        </p:nvSpPr>
        <p:spPr>
          <a:xfrm>
            <a:off x="4405447" y="1193850"/>
            <a:ext cx="3813921" cy="3651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 (2 Datasets)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CFA6B7-F02E-4270-ACC5-7988C99EC93D}"/>
              </a:ext>
            </a:extLst>
          </p:cNvPr>
          <p:cNvSpPr txBox="1"/>
          <p:nvPr/>
        </p:nvSpPr>
        <p:spPr>
          <a:xfrm>
            <a:off x="9455552" y="1821297"/>
            <a:ext cx="21009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*Adoptability Score: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day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1 - 7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8 - 30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31 - 90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adoption &gt; 100 days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63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1259A422-0023-4292-8200-E080556F3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2413CA5-4739-4BC9-8BB3-B0A4928D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C871559-5AE9-4CC3-969F-FCD2DD41ADD6}"/>
              </a:ext>
            </a:extLst>
          </p:cNvPr>
          <p:cNvSpPr txBox="1"/>
          <p:nvPr/>
        </p:nvSpPr>
        <p:spPr>
          <a:xfrm>
            <a:off x="8789457" y="1496942"/>
            <a:ext cx="2385117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*Adoptability Score: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Same day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1 - 7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8 - 30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31 - 90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adoption &gt; 100 days</a:t>
            </a:r>
          </a:p>
          <a:p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9576ED7-4028-4DCB-A39D-8FB7C19A9D0B}"/>
              </a:ext>
            </a:extLst>
          </p:cNvPr>
          <p:cNvGrpSpPr/>
          <p:nvPr/>
        </p:nvGrpSpPr>
        <p:grpSpPr>
          <a:xfrm>
            <a:off x="1536433" y="1661745"/>
            <a:ext cx="8125221" cy="4115202"/>
            <a:chOff x="-561074" y="946996"/>
            <a:chExt cx="9014499" cy="446474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671D31-A4B9-4B5A-A247-4DB598CD2273}"/>
                </a:ext>
              </a:extLst>
            </p:cNvPr>
            <p:cNvSpPr txBox="1"/>
            <p:nvPr/>
          </p:nvSpPr>
          <p:spPr>
            <a:xfrm>
              <a:off x="-561074" y="946996"/>
              <a:ext cx="2608034" cy="443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New Pet Intake</a:t>
              </a:r>
            </a:p>
          </p:txBody>
        </p:sp>
        <p:pic>
          <p:nvPicPr>
            <p:cNvPr id="75" name="Graphic 74" descr="User">
              <a:extLst>
                <a:ext uri="{FF2B5EF4-FFF2-40B4-BE49-F238E27FC236}">
                  <a16:creationId xmlns:a16="http://schemas.microsoft.com/office/drawing/2014/main" id="{332336C2-16AB-45E4-85CD-4AC1FB0A9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4796" y="1407643"/>
              <a:ext cx="914400" cy="914400"/>
            </a:xfrm>
            <a:prstGeom prst="rect">
              <a:avLst/>
            </a:prstGeom>
          </p:spPr>
        </p:pic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E9130A3-486A-4C8A-A9EC-E2FAB6F741D5}"/>
                </a:ext>
              </a:extLst>
            </p:cNvPr>
            <p:cNvSpPr txBox="1"/>
            <p:nvPr/>
          </p:nvSpPr>
          <p:spPr>
            <a:xfrm>
              <a:off x="569830" y="2356200"/>
              <a:ext cx="149544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New Pet Entry via Form</a:t>
              </a:r>
            </a:p>
          </p:txBody>
        </p:sp>
        <p:pic>
          <p:nvPicPr>
            <p:cNvPr id="77" name="Graphic 76" descr="Head with gears">
              <a:extLst>
                <a:ext uri="{FF2B5EF4-FFF2-40B4-BE49-F238E27FC236}">
                  <a16:creationId xmlns:a16="http://schemas.microsoft.com/office/drawing/2014/main" id="{53253B40-EAB6-42EF-AF42-50EC036E8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18004" y="1431400"/>
              <a:ext cx="914400" cy="914399"/>
            </a:xfrm>
            <a:prstGeom prst="rect">
              <a:avLst/>
            </a:prstGeom>
          </p:spPr>
        </p:pic>
        <p:pic>
          <p:nvPicPr>
            <p:cNvPr id="78" name="Graphic 77" descr="Arrow Right">
              <a:extLst>
                <a:ext uri="{FF2B5EF4-FFF2-40B4-BE49-F238E27FC236}">
                  <a16:creationId xmlns:a16="http://schemas.microsoft.com/office/drawing/2014/main" id="{76DF668A-BF48-45DF-8146-5352010C6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65276" y="1547110"/>
              <a:ext cx="669022" cy="66902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2426456-7976-4B68-A46A-956679600C2C}"/>
                </a:ext>
              </a:extLst>
            </p:cNvPr>
            <p:cNvSpPr txBox="1"/>
            <p:nvPr/>
          </p:nvSpPr>
          <p:spPr>
            <a:xfrm>
              <a:off x="3042424" y="2379957"/>
              <a:ext cx="1222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ML-Neural Network</a:t>
              </a:r>
            </a:p>
          </p:txBody>
        </p:sp>
        <p:pic>
          <p:nvPicPr>
            <p:cNvPr id="81" name="Graphic 80" descr="Arrow Right">
              <a:extLst>
                <a:ext uri="{FF2B5EF4-FFF2-40B4-BE49-F238E27FC236}">
                  <a16:creationId xmlns:a16="http://schemas.microsoft.com/office/drawing/2014/main" id="{9C7C86DA-0F69-4ED7-A1DB-145190D37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69650" y="1564489"/>
              <a:ext cx="669022" cy="669022"/>
            </a:xfrm>
            <a:prstGeom prst="rect">
              <a:avLst/>
            </a:prstGeom>
          </p:spPr>
        </p:pic>
        <p:pic>
          <p:nvPicPr>
            <p:cNvPr id="83" name="Graphic 82" descr="Paper">
              <a:extLst>
                <a:ext uri="{FF2B5EF4-FFF2-40B4-BE49-F238E27FC236}">
                  <a16:creationId xmlns:a16="http://schemas.microsoft.com/office/drawing/2014/main" id="{CB0F7F87-32A9-4CDD-910B-719108775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25152" y="1432743"/>
              <a:ext cx="914400" cy="914400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43D3983-A6D0-483E-B958-E94B0F8FACA4}"/>
                </a:ext>
              </a:extLst>
            </p:cNvPr>
            <p:cNvSpPr txBox="1"/>
            <p:nvPr/>
          </p:nvSpPr>
          <p:spPr>
            <a:xfrm>
              <a:off x="4904273" y="2396195"/>
              <a:ext cx="176094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Predicted Adoptability Score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CF35DB6-65C0-4A75-A490-0BCC5EE04E3F}"/>
                </a:ext>
              </a:extLst>
            </p:cNvPr>
            <p:cNvSpPr txBox="1"/>
            <p:nvPr/>
          </p:nvSpPr>
          <p:spPr>
            <a:xfrm>
              <a:off x="-556209" y="3599726"/>
              <a:ext cx="2714636" cy="4340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/>
                <a:t>PetFinder</a:t>
              </a:r>
              <a:r>
                <a:rPr lang="en-US" sz="2000" b="1" dirty="0"/>
                <a:t> Search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8710649-947B-4E95-BCD4-FE50FD06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87646" y="3991815"/>
              <a:ext cx="1092185" cy="105473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68AF219-47CC-4200-8FB2-A09D4ACC41C6}"/>
                </a:ext>
              </a:extLst>
            </p:cNvPr>
            <p:cNvSpPr txBox="1"/>
            <p:nvPr/>
          </p:nvSpPr>
          <p:spPr>
            <a:xfrm>
              <a:off x="2674204" y="5069424"/>
              <a:ext cx="1495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Petfinder API </a:t>
              </a:r>
            </a:p>
          </p:txBody>
        </p:sp>
        <p:pic>
          <p:nvPicPr>
            <p:cNvPr id="88" name="Graphic 87" descr="Head with gears">
              <a:extLst>
                <a:ext uri="{FF2B5EF4-FFF2-40B4-BE49-F238E27FC236}">
                  <a16:creationId xmlns:a16="http://schemas.microsoft.com/office/drawing/2014/main" id="{FF4F074A-781F-4A3F-A50C-BA58F54F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14279" y="3991815"/>
              <a:ext cx="914400" cy="914400"/>
            </a:xfrm>
            <a:prstGeom prst="rect">
              <a:avLst/>
            </a:prstGeom>
          </p:spPr>
        </p:pic>
        <p:pic>
          <p:nvPicPr>
            <p:cNvPr id="89" name="Graphic 88" descr="Magnifying glass">
              <a:extLst>
                <a:ext uri="{FF2B5EF4-FFF2-40B4-BE49-F238E27FC236}">
                  <a16:creationId xmlns:a16="http://schemas.microsoft.com/office/drawing/2014/main" id="{C8EAACFE-D39E-4010-A2DA-485EBAFDA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64796" y="3991815"/>
              <a:ext cx="914400" cy="914400"/>
            </a:xfrm>
            <a:prstGeom prst="rect">
              <a:avLst/>
            </a:prstGeom>
          </p:spPr>
        </p:pic>
        <p:pic>
          <p:nvPicPr>
            <p:cNvPr id="90" name="Graphic 89" descr="Arrow Right">
              <a:extLst>
                <a:ext uri="{FF2B5EF4-FFF2-40B4-BE49-F238E27FC236}">
                  <a16:creationId xmlns:a16="http://schemas.microsoft.com/office/drawing/2014/main" id="{C065E9B4-D70A-44B9-AB28-45A78C70D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73904" y="4114504"/>
              <a:ext cx="669022" cy="669022"/>
            </a:xfrm>
            <a:prstGeom prst="rect">
              <a:avLst/>
            </a:prstGeom>
          </p:spPr>
        </p:pic>
        <p:pic>
          <p:nvPicPr>
            <p:cNvPr id="91" name="Graphic 90" descr="Arrow Right">
              <a:extLst>
                <a:ext uri="{FF2B5EF4-FFF2-40B4-BE49-F238E27FC236}">
                  <a16:creationId xmlns:a16="http://schemas.microsoft.com/office/drawing/2014/main" id="{0E1CBBD8-F04D-4944-943B-A9D8D3679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4648" y="4098204"/>
              <a:ext cx="669022" cy="669022"/>
            </a:xfrm>
            <a:prstGeom prst="rect">
              <a:avLst/>
            </a:prstGeom>
          </p:spPr>
        </p:pic>
        <p:pic>
          <p:nvPicPr>
            <p:cNvPr id="93" name="Graphic 92" descr="Paper">
              <a:extLst>
                <a:ext uri="{FF2B5EF4-FFF2-40B4-BE49-F238E27FC236}">
                  <a16:creationId xmlns:a16="http://schemas.microsoft.com/office/drawing/2014/main" id="{97FBB068-6220-41FA-B816-99FB4A1F0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15756" y="3912569"/>
              <a:ext cx="914400" cy="914399"/>
            </a:xfrm>
            <a:prstGeom prst="rect">
              <a:avLst/>
            </a:prstGeom>
          </p:spPr>
        </p:pic>
        <p:pic>
          <p:nvPicPr>
            <p:cNvPr id="94" name="Graphic 93" descr="Arrow Right">
              <a:extLst>
                <a:ext uri="{FF2B5EF4-FFF2-40B4-BE49-F238E27FC236}">
                  <a16:creationId xmlns:a16="http://schemas.microsoft.com/office/drawing/2014/main" id="{6C315F7A-89CD-4516-9062-6FED523AB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23387" y="4073848"/>
              <a:ext cx="669022" cy="669022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D7B9252-7C24-4498-A4CD-7EC35B523B4F}"/>
                </a:ext>
              </a:extLst>
            </p:cNvPr>
            <p:cNvSpPr txBox="1"/>
            <p:nvPr/>
          </p:nvSpPr>
          <p:spPr>
            <a:xfrm>
              <a:off x="6692483" y="4826969"/>
              <a:ext cx="17609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Predicted Adoptability Score</a:t>
              </a:r>
            </a:p>
          </p:txBody>
        </p:sp>
      </p:grpSp>
      <p:sp>
        <p:nvSpPr>
          <p:cNvPr id="97" name="Title 1">
            <a:extLst>
              <a:ext uri="{FF2B5EF4-FFF2-40B4-BE49-F238E27FC236}">
                <a16:creationId xmlns:a16="http://schemas.microsoft.com/office/drawing/2014/main" id="{81ED8960-F1F8-4BEB-AB81-8A1563FB8372}"/>
              </a:ext>
            </a:extLst>
          </p:cNvPr>
          <p:cNvSpPr txBox="1">
            <a:spLocks/>
          </p:cNvSpPr>
          <p:nvPr/>
        </p:nvSpPr>
        <p:spPr>
          <a:xfrm>
            <a:off x="581192" y="631184"/>
            <a:ext cx="11029616" cy="55050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website</a:t>
            </a:r>
          </a:p>
        </p:txBody>
      </p:sp>
    </p:spTree>
    <p:extLst>
      <p:ext uri="{BB962C8B-B14F-4D97-AF65-F5344CB8AC3E}">
        <p14:creationId xmlns:p14="http://schemas.microsoft.com/office/powerpoint/2010/main" val="405964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How can this info help?</a:t>
            </a:r>
          </a:p>
        </p:txBody>
      </p:sp>
      <p:pic>
        <p:nvPicPr>
          <p:cNvPr id="3074" name="Picture 2" descr="dog rescue Memes &amp; GIFs - Imgflip">
            <a:extLst>
              <a:ext uri="{FF2B5EF4-FFF2-40B4-BE49-F238E27FC236}">
                <a16:creationId xmlns:a16="http://schemas.microsoft.com/office/drawing/2014/main" id="{4AEFEB6E-DCB4-4777-B48D-073F72039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717" y="1232134"/>
            <a:ext cx="3531205" cy="519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F650-0F6C-4C14-8783-AA3B22CB3DB2}"/>
              </a:ext>
            </a:extLst>
          </p:cNvPr>
          <p:cNvSpPr txBox="1"/>
          <p:nvPr/>
        </p:nvSpPr>
        <p:spPr>
          <a:xfrm>
            <a:off x="447306" y="1568749"/>
            <a:ext cx="6500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FontTx/>
              <a:buAutoNum type="arabicPeriod"/>
            </a:pPr>
            <a:r>
              <a:rPr lang="en-US" sz="2400" dirty="0"/>
              <a:t>Introducing the benefits of data and analytics to the process</a:t>
            </a:r>
          </a:p>
          <a:p>
            <a:pPr marL="342900" indent="-342900">
              <a:buFontTx/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Marketing strategies can be formulated around the dogs with the lowest scores.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Fostering initiatives implemented to maximize the likelihood of adoption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Manage shelter capacity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8036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90245152-9CBC-4E73-A68F-805E8BA97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2921000" y="978391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9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25B2D5-2EE2-41A4-A1D6-BA904E7D1923}"/>
              </a:ext>
            </a:extLst>
          </p:cNvPr>
          <p:cNvSpPr txBox="1"/>
          <p:nvPr/>
        </p:nvSpPr>
        <p:spPr>
          <a:xfrm>
            <a:off x="6395204" y="1131780"/>
            <a:ext cx="5326701" cy="1598515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742950" marR="0" indent="-2286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tabLst>
                <a:tab pos="457200" algn="l"/>
              </a:tabLst>
            </a:pPr>
            <a:r>
              <a:rPr lang="en-US" sz="15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Data (Outcome)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Adoption Speed 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— Categorical speed of adoption. Lower is faster. This is the value to predict. See below section for more info.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endParaRPr lang="en-US" sz="1500" b="1" spc="-5" dirty="0">
              <a:solidFill>
                <a:srgbClr val="292929"/>
              </a:solidFill>
              <a:effectLst/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7E049-C6B8-4E7F-9809-AC4A3F29EF0F}"/>
              </a:ext>
            </a:extLst>
          </p:cNvPr>
          <p:cNvSpPr txBox="1"/>
          <p:nvPr/>
        </p:nvSpPr>
        <p:spPr>
          <a:xfrm>
            <a:off x="470095" y="1131780"/>
            <a:ext cx="5471160" cy="5599610"/>
          </a:xfrm>
          <a:prstGeom prst="rect">
            <a:avLst/>
          </a:prstGeom>
          <a:gradFill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>
            <a:spAutoFit/>
          </a:bodyPr>
          <a:lstStyle/>
          <a:p>
            <a:pPr marL="514350" marR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X Data (Features)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Type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Type of animal (1 = Dog, 2 = Cat)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Age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Age of pet when listed, in months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Breed1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Primary breed of pet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Breed2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Secondary breed of pet, if pet is of mixed breed 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Gender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Gender of pet </a:t>
            </a:r>
            <a:endParaRPr lang="en-US" sz="1500" spc="-5" dirty="0">
              <a:solidFill>
                <a:srgbClr val="292929"/>
              </a:solidFill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Color1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Primary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Color2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Secondary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Color3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Tertiary color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Maturity Size 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— Size at maturity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Fur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Length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Fur length (short, medium, long, n/a)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Vaccinated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Pet has been vaccinated </a:t>
            </a: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Dewormed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Pet has been dewormed </a:t>
            </a: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Sterilized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Pet has been spayed / neutered </a:t>
            </a:r>
            <a:endParaRPr lang="en-US" sz="1500" spc="-5" dirty="0">
              <a:solidFill>
                <a:srgbClr val="292929"/>
              </a:solidFill>
              <a:latin typeface="Franklin Gothic Book" panose="020B0503020102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Health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Condition (healthy, minor </a:t>
            </a:r>
            <a:r>
              <a:rPr lang="en-US" sz="1500" spc="-5" dirty="0">
                <a:solidFill>
                  <a:srgbClr val="292929"/>
                </a:solidFill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or serious injury, n/a)</a:t>
            </a:r>
            <a:endParaRPr lang="en-US" sz="15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Fee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Adoption fee </a:t>
            </a: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Video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Amt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Total uploaded videos</a:t>
            </a:r>
          </a:p>
          <a:p>
            <a:pPr marL="342900" marR="0" lvl="0" indent="-34290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Photo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</a:t>
            </a:r>
            <a:r>
              <a:rPr lang="en-US" sz="1500" b="1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Amt</a:t>
            </a:r>
            <a:r>
              <a:rPr lang="en-US" sz="1500" spc="-5" dirty="0">
                <a:solidFill>
                  <a:srgbClr val="292929"/>
                </a:solidFill>
                <a:effectLst/>
                <a:latin typeface="Franklin Gothic Book" panose="020B0503020102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— Total uploaded photos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C54B07-3D5F-41DA-8BCB-E048044705A3}"/>
              </a:ext>
            </a:extLst>
          </p:cNvPr>
          <p:cNvSpPr txBox="1">
            <a:spLocks/>
          </p:cNvSpPr>
          <p:nvPr/>
        </p:nvSpPr>
        <p:spPr>
          <a:xfrm>
            <a:off x="426448" y="501409"/>
            <a:ext cx="11029616" cy="988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486002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092" y="139963"/>
            <a:ext cx="11029616" cy="988332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b="1" dirty="0"/>
              <a:t>Random Forest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8" y="1875474"/>
            <a:ext cx="5194770" cy="553373"/>
          </a:xfrm>
        </p:spPr>
        <p:txBody>
          <a:bodyPr/>
          <a:lstStyle/>
          <a:p>
            <a:r>
              <a:rPr lang="en-US" b="1" dirty="0"/>
              <a:t>Feature </a:t>
            </a:r>
            <a:r>
              <a:rPr lang="en-US" b="1" dirty="0" err="1"/>
              <a:t>Importances</a:t>
            </a:r>
            <a:r>
              <a:rPr lang="en-US" b="1" dirty="0"/>
              <a:t> (descending)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6D1706-4B84-4033-97EF-2FDB912DC2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3460680"/>
          </a:xfrm>
        </p:spPr>
        <p:txBody>
          <a:bodyPr>
            <a:normAutofit fontScale="25000" lnSpcReduction="20000"/>
          </a:bodyPr>
          <a:lstStyle/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0.14741186964735833, '</a:t>
            </a:r>
            <a:r>
              <a:rPr lang="en-US" sz="50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PhotoAmt</a:t>
            </a: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50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0.1384766037034141, 'Age',</a:t>
            </a:r>
            <a:endParaRPr lang="en-US" sz="50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0.08720990747064314, 'Color2',</a:t>
            </a:r>
            <a:endParaRPr lang="en-US" sz="50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0.08619369519743096, 'Color1',</a:t>
            </a:r>
            <a:endParaRPr lang="en-US" sz="50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0.07978128044193844, 'Breed1',</a:t>
            </a:r>
            <a:endParaRPr lang="en-US" sz="50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0.05670749658762525, 'Breed2',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0.04668041534450266, 'Gender',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0.04610776610487081, '</a:t>
            </a:r>
            <a:r>
              <a:rPr lang="en-US" sz="5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FurLength</a:t>
            </a: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0.044909854872647516, 'Quantity',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0.0435481770743158, '</a:t>
            </a:r>
            <a:r>
              <a:rPr lang="en-US" sz="5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MaturitySize</a:t>
            </a: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0.04310818288981375, 'Fee',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0.04267356603221559, 'Color3',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0.03709335544122785, 'Dewormed',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0.034460276487706214, 'Vaccinated',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0.03262714745250069, 'Sterilized',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0.012845234338030878, '</a:t>
            </a:r>
            <a:r>
              <a:rPr lang="en-US" sz="50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VideoAmt</a:t>
            </a: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0.010980521552933506, 'Health',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 algn="ctr" fontAlgn="base" latinLnBrk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5000" dirty="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0.00918464936082452, 'Type'</a:t>
            </a:r>
            <a:endParaRPr lang="en-US" sz="5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5E626A-445F-4CBD-872C-09FB89A832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7767" y="3160684"/>
            <a:ext cx="5578193" cy="2884541"/>
          </a:xfrm>
        </p:spPr>
      </p:pic>
    </p:spTree>
    <p:extLst>
      <p:ext uri="{BB962C8B-B14F-4D97-AF65-F5344CB8AC3E}">
        <p14:creationId xmlns:p14="http://schemas.microsoft.com/office/powerpoint/2010/main" val="142592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78" y="42823"/>
            <a:ext cx="11029616" cy="988332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71063"/>
            <a:ext cx="5194769" cy="557784"/>
          </a:xfrm>
        </p:spPr>
        <p:txBody>
          <a:bodyPr/>
          <a:lstStyle/>
          <a:p>
            <a:r>
              <a:rPr lang="en-US" b="1" dirty="0"/>
              <a:t>KNN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0798A6B-1816-4BE1-B2C8-3D9A935A79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71207" y="2700345"/>
            <a:ext cx="3414736" cy="38875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5062" y="1875474"/>
            <a:ext cx="5194770" cy="553373"/>
          </a:xfrm>
        </p:spPr>
        <p:txBody>
          <a:bodyPr/>
          <a:lstStyle/>
          <a:p>
            <a:r>
              <a:rPr lang="en-US" b="1" dirty="0"/>
              <a:t>Multi Linear Regression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3A5A01-E137-4A1F-9EB2-7BFE236A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3"/>
          <a:stretch/>
        </p:blipFill>
        <p:spPr>
          <a:xfrm>
            <a:off x="6399722" y="2873112"/>
            <a:ext cx="5025449" cy="354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4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07EC-D34F-4F57-A12D-EAF62069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89" y="10235"/>
            <a:ext cx="11029616" cy="988332"/>
          </a:xfrm>
        </p:spPr>
        <p:txBody>
          <a:bodyPr/>
          <a:lstStyle/>
          <a:p>
            <a:r>
              <a:rPr lang="en-US" dirty="0"/>
              <a:t>Model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D6AE9-5C19-4319-99A6-9FDF88B34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5468" y="1065527"/>
            <a:ext cx="3361064" cy="750653"/>
          </a:xfrm>
        </p:spPr>
        <p:txBody>
          <a:bodyPr/>
          <a:lstStyle/>
          <a:p>
            <a:r>
              <a:rPr lang="en-US" sz="2800" b="1" dirty="0"/>
              <a:t>NEURAL NETWORK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4387EF-B561-4D71-86B1-192A7B9B67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10817" y="1961227"/>
            <a:ext cx="2294365" cy="553373"/>
          </a:xfrm>
        </p:spPr>
        <p:txBody>
          <a:bodyPr/>
          <a:lstStyle/>
          <a:p>
            <a:r>
              <a:rPr lang="en-US" dirty="0"/>
              <a:t>Petfinder Dataset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F79F632-D816-48C7-B078-F365D08FBD98}"/>
              </a:ext>
            </a:extLst>
          </p:cNvPr>
          <p:cNvSpPr txBox="1">
            <a:spLocks/>
          </p:cNvSpPr>
          <p:nvPr/>
        </p:nvSpPr>
        <p:spPr>
          <a:xfrm>
            <a:off x="1791013" y="1961227"/>
            <a:ext cx="2063535" cy="553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Kaggle Dataset</a:t>
            </a:r>
          </a:p>
        </p:txBody>
      </p:sp>
      <p:pic>
        <p:nvPicPr>
          <p:cNvPr id="6" name="Picture 5" descr="Text, email&#10;&#10;Description automatically generated">
            <a:extLst>
              <a:ext uri="{FF2B5EF4-FFF2-40B4-BE49-F238E27FC236}">
                <a16:creationId xmlns:a16="http://schemas.microsoft.com/office/drawing/2014/main" id="{0AC9B748-C9E9-4797-B8E5-A4B89A16D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32" y="2836416"/>
            <a:ext cx="5866156" cy="3305560"/>
          </a:xfrm>
          <a:prstGeom prst="rect">
            <a:avLst/>
          </a:prstGeom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4A9182-5C41-4887-8405-D0607D9AD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418"/>
          <a:stretch/>
        </p:blipFill>
        <p:spPr>
          <a:xfrm>
            <a:off x="0" y="3055078"/>
            <a:ext cx="5912214" cy="30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7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4416-6960-4853-9716-4B11EAC9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65454"/>
            <a:ext cx="11029616" cy="988332"/>
          </a:xfrm>
        </p:spPr>
        <p:txBody>
          <a:bodyPr/>
          <a:lstStyle/>
          <a:p>
            <a:r>
              <a:rPr lang="en-US" dirty="0"/>
              <a:t>Model comparison summary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92C1E97-7EB8-42A3-9F37-FE01E6326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202614"/>
              </p:ext>
            </p:extLst>
          </p:nvPr>
        </p:nvGraphicFramePr>
        <p:xfrm>
          <a:off x="1589920" y="2552700"/>
          <a:ext cx="9012160" cy="24612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6014">
                  <a:extLst>
                    <a:ext uri="{9D8B030D-6E8A-4147-A177-3AD203B41FA5}">
                      <a16:colId xmlns:a16="http://schemas.microsoft.com/office/drawing/2014/main" val="4005940816"/>
                    </a:ext>
                  </a:extLst>
                </a:gridCol>
                <a:gridCol w="883196">
                  <a:extLst>
                    <a:ext uri="{9D8B030D-6E8A-4147-A177-3AD203B41FA5}">
                      <a16:colId xmlns:a16="http://schemas.microsoft.com/office/drawing/2014/main" val="1630826626"/>
                    </a:ext>
                  </a:extLst>
                </a:gridCol>
                <a:gridCol w="2879919">
                  <a:extLst>
                    <a:ext uri="{9D8B030D-6E8A-4147-A177-3AD203B41FA5}">
                      <a16:colId xmlns:a16="http://schemas.microsoft.com/office/drawing/2014/main" val="343794218"/>
                    </a:ext>
                  </a:extLst>
                </a:gridCol>
                <a:gridCol w="1172606">
                  <a:extLst>
                    <a:ext uri="{9D8B030D-6E8A-4147-A177-3AD203B41FA5}">
                      <a16:colId xmlns:a16="http://schemas.microsoft.com/office/drawing/2014/main" val="838263562"/>
                    </a:ext>
                  </a:extLst>
                </a:gridCol>
                <a:gridCol w="2240425">
                  <a:extLst>
                    <a:ext uri="{9D8B030D-6E8A-4147-A177-3AD203B41FA5}">
                      <a16:colId xmlns:a16="http://schemas.microsoft.com/office/drawing/2014/main" val="1682089962"/>
                    </a:ext>
                  </a:extLst>
                </a:gridCol>
              </a:tblGrid>
              <a:tr h="8921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Neural Network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Multiple Linear Regression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Random Forest</a:t>
                      </a:r>
                      <a:endParaRPr lang="en-US" dirty="0"/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971909"/>
                  </a:ext>
                </a:extLst>
              </a:tr>
              <a:tr h="95478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Petfinder API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.059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0.353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111567"/>
                  </a:ext>
                </a:extLst>
              </a:tr>
              <a:tr h="61440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Kaggle Dataset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837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1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DEmo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57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586179"/>
            <a:ext cx="3259016" cy="6268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M2K Team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71AF0-79AE-4AED-95E4-95CAC1AE6633}"/>
              </a:ext>
            </a:extLst>
          </p:cNvPr>
          <p:cNvSpPr txBox="1"/>
          <p:nvPr/>
        </p:nvSpPr>
        <p:spPr>
          <a:xfrm>
            <a:off x="671513" y="2536031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400" dirty="0">
                <a:solidFill>
                  <a:srgbClr val="FFFFFF"/>
                </a:solidFill>
              </a:rPr>
              <a:t>KRISTIN ASPROMONTI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PROJECT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68020-79AF-477F-8885-2E7BAC6C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17" b="19817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E8C70CD-B314-4B2B-9912-4315CC5638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725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8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47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2" y="4071525"/>
            <a:ext cx="11029615" cy="21474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614389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E860B-B69F-4F5B-88A3-18D05C767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465" y="928352"/>
            <a:ext cx="4032738" cy="58376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EEC88E-A8E0-453D-AC53-C633A8E5116D}"/>
              </a:ext>
            </a:extLst>
          </p:cNvPr>
          <p:cNvSpPr txBox="1"/>
          <p:nvPr/>
        </p:nvSpPr>
        <p:spPr>
          <a:xfrm>
            <a:off x="468958" y="615533"/>
            <a:ext cx="5193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Flask App Code Structure</a:t>
            </a:r>
          </a:p>
        </p:txBody>
      </p:sp>
    </p:spTree>
    <p:extLst>
      <p:ext uri="{BB962C8B-B14F-4D97-AF65-F5344CB8AC3E}">
        <p14:creationId xmlns:p14="http://schemas.microsoft.com/office/powerpoint/2010/main" val="153383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065AE66-08EF-469A-A5D9-5BC5A1DC8B80}"/>
              </a:ext>
            </a:extLst>
          </p:cNvPr>
          <p:cNvSpPr txBox="1"/>
          <p:nvPr/>
        </p:nvSpPr>
        <p:spPr>
          <a:xfrm>
            <a:off x="492040" y="596206"/>
            <a:ext cx="7245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Extract: </a:t>
            </a:r>
            <a:r>
              <a:rPr lang="en-US" sz="2800" b="1" dirty="0" err="1"/>
              <a:t>PetfinderAPI</a:t>
            </a:r>
            <a:r>
              <a:rPr lang="en-US" sz="2800" b="1" dirty="0"/>
              <a:t>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AC2833-B838-431E-BAA4-A7D62DAB1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14" y="1288238"/>
            <a:ext cx="10882772" cy="54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00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4D92D-52DC-45E4-A9AC-14F524AF930B}"/>
              </a:ext>
            </a:extLst>
          </p:cNvPr>
          <p:cNvSpPr txBox="1"/>
          <p:nvPr/>
        </p:nvSpPr>
        <p:spPr>
          <a:xfrm>
            <a:off x="428625" y="568863"/>
            <a:ext cx="740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Extracting Data From Petfinder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B1D9F76-C4E8-43CF-B698-68886812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82" y="4391171"/>
            <a:ext cx="9210675" cy="2238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AE45C4-EB0F-4A4F-90F5-FA36B51FA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3" y="1483957"/>
            <a:ext cx="10844214" cy="25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65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029664-3ABF-4C7C-BBC3-35EA4D0B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539478"/>
            <a:ext cx="11020425" cy="37790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7C43E-803A-4C66-8E65-8611A1CE5F19}"/>
              </a:ext>
            </a:extLst>
          </p:cNvPr>
          <p:cNvSpPr txBox="1"/>
          <p:nvPr/>
        </p:nvSpPr>
        <p:spPr>
          <a:xfrm>
            <a:off x="416973" y="590623"/>
            <a:ext cx="504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Petfinder.com Pet Search</a:t>
            </a:r>
            <a:r>
              <a:rPr lang="en-US" sz="28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18113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0CBF9A-1AA6-45DE-B5A6-695484179EC6}"/>
              </a:ext>
            </a:extLst>
          </p:cNvPr>
          <p:cNvSpPr txBox="1"/>
          <p:nvPr/>
        </p:nvSpPr>
        <p:spPr>
          <a:xfrm>
            <a:off x="352242" y="540177"/>
            <a:ext cx="593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Transform: Encoder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D8B67-99E3-4596-ABA3-CC35D455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17" y="1405561"/>
            <a:ext cx="8322365" cy="51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9D31F-E802-4BBB-8034-442A4087EAE1}"/>
              </a:ext>
            </a:extLst>
          </p:cNvPr>
          <p:cNvSpPr txBox="1"/>
          <p:nvPr/>
        </p:nvSpPr>
        <p:spPr>
          <a:xfrm>
            <a:off x="380597" y="519186"/>
            <a:ext cx="600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Load: DB Connector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45C47-3C2A-4DDC-9A97-E93CCB4D7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3" y="1198007"/>
            <a:ext cx="9424094" cy="547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2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9EE51-4839-4538-ACFC-FD01F0EE5303}"/>
              </a:ext>
            </a:extLst>
          </p:cNvPr>
          <p:cNvSpPr txBox="1"/>
          <p:nvPr/>
        </p:nvSpPr>
        <p:spPr>
          <a:xfrm>
            <a:off x="733203" y="589305"/>
            <a:ext cx="4703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 Class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6208A-98FF-4584-9A36-009CB197D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03" y="1328736"/>
            <a:ext cx="10725593" cy="523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8C57F-E5CC-4651-86E1-9D0B1612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1" y="1514475"/>
            <a:ext cx="10170319" cy="50053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2F214-705D-4A5D-8B55-0CC37C410474}"/>
              </a:ext>
            </a:extLst>
          </p:cNvPr>
          <p:cNvSpPr txBox="1"/>
          <p:nvPr/>
        </p:nvSpPr>
        <p:spPr>
          <a:xfrm>
            <a:off x="842961" y="685800"/>
            <a:ext cx="2757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7482061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E59E11-5FBC-48D5-8898-2401F54DABFC}"/>
              </a:ext>
            </a:extLst>
          </p:cNvPr>
          <p:cNvSpPr txBox="1"/>
          <p:nvPr/>
        </p:nvSpPr>
        <p:spPr>
          <a:xfrm>
            <a:off x="2157519" y="1745597"/>
            <a:ext cx="9195109" cy="3244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Fully implement and predict from API Dataset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Store form input data to feed to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Update statuses via form to feed to the model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Gain deeper understanding of attributes to adoption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Enhanced web design and features</a:t>
            </a:r>
          </a:p>
        </p:txBody>
      </p:sp>
    </p:spTree>
    <p:extLst>
      <p:ext uri="{BB962C8B-B14F-4D97-AF65-F5344CB8AC3E}">
        <p14:creationId xmlns:p14="http://schemas.microsoft.com/office/powerpoint/2010/main" val="294453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71AF0-79AE-4AED-95E4-95CAC1AE6633}"/>
              </a:ext>
            </a:extLst>
          </p:cNvPr>
          <p:cNvSpPr txBox="1"/>
          <p:nvPr/>
        </p:nvSpPr>
        <p:spPr>
          <a:xfrm>
            <a:off x="581192" y="2578197"/>
            <a:ext cx="3323712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400" dirty="0">
                <a:solidFill>
                  <a:srgbClr val="FFFFFF"/>
                </a:solidFill>
              </a:rPr>
              <a:t>MELISSA HAZELGREEN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DATA ANALYST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8D4CF-9EA1-48E4-A12C-44398A2235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90" r="1" b="31519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1BCD7153-4C69-47C3-A533-1E0A2EEC9FD6}"/>
              </a:ext>
            </a:extLst>
          </p:cNvPr>
          <p:cNvSpPr txBox="1">
            <a:spLocks/>
          </p:cNvSpPr>
          <p:nvPr/>
        </p:nvSpPr>
        <p:spPr>
          <a:xfrm>
            <a:off x="446534" y="586179"/>
            <a:ext cx="3259016" cy="626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M2K Team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498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3FD9-946B-479F-B2B8-7B198AD1C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340" y="3832375"/>
            <a:ext cx="11301319" cy="2230801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70522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18" name="Title 8">
            <a:extLst>
              <a:ext uri="{FF2B5EF4-FFF2-40B4-BE49-F238E27FC236}">
                <a16:creationId xmlns:a16="http://schemas.microsoft.com/office/drawing/2014/main" id="{1BCD7153-4C69-47C3-A533-1E0A2EEC9FD6}"/>
              </a:ext>
            </a:extLst>
          </p:cNvPr>
          <p:cNvSpPr txBox="1">
            <a:spLocks/>
          </p:cNvSpPr>
          <p:nvPr/>
        </p:nvSpPr>
        <p:spPr>
          <a:xfrm>
            <a:off x="446534" y="586179"/>
            <a:ext cx="3259016" cy="6268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M2K Team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A22F5D8-9C77-4F09-BEA3-B3E72EF3755A}"/>
              </a:ext>
            </a:extLst>
          </p:cNvPr>
          <p:cNvGrpSpPr/>
          <p:nvPr/>
        </p:nvGrpSpPr>
        <p:grpSpPr>
          <a:xfrm>
            <a:off x="5416062" y="968030"/>
            <a:ext cx="5305743" cy="5422535"/>
            <a:chOff x="1428750" y="837654"/>
            <a:chExt cx="4682605" cy="453444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0F2D93-D25F-440D-96E6-6AE489426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750" y="2552700"/>
              <a:ext cx="2819402" cy="2819402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35" name="Graphic 34" descr="Thought bubble">
              <a:extLst>
                <a:ext uri="{FF2B5EF4-FFF2-40B4-BE49-F238E27FC236}">
                  <a16:creationId xmlns:a16="http://schemas.microsoft.com/office/drawing/2014/main" id="{F468410C-AE96-4DA9-A5A2-735381CCF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3491" y="837654"/>
              <a:ext cx="2707864" cy="2707864"/>
            </a:xfrm>
            <a:prstGeom prst="rect">
              <a:avLst/>
            </a:prstGeom>
            <a:effectLst/>
          </p:spPr>
        </p:pic>
        <p:pic>
          <p:nvPicPr>
            <p:cNvPr id="37" name="Graphic 36" descr="Puppy 2">
              <a:extLst>
                <a:ext uri="{FF2B5EF4-FFF2-40B4-BE49-F238E27FC236}">
                  <a16:creationId xmlns:a16="http://schemas.microsoft.com/office/drawing/2014/main" id="{04DE170A-85E3-42C0-B9CE-467D25FE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11699" y="1429660"/>
              <a:ext cx="927722" cy="92772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EE96B5B-2E88-4418-9B7C-F1FCE0D0029D}"/>
              </a:ext>
            </a:extLst>
          </p:cNvPr>
          <p:cNvSpPr txBox="1"/>
          <p:nvPr/>
        </p:nvSpPr>
        <p:spPr>
          <a:xfrm>
            <a:off x="671513" y="2536031"/>
            <a:ext cx="3123783" cy="3671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sz="2400" dirty="0">
                <a:solidFill>
                  <a:srgbClr val="FFFFFF"/>
                </a:solidFill>
              </a:rPr>
              <a:t>MARK PASRICHA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LEAD DEVELOPER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</a:pPr>
            <a:r>
              <a:rPr lang="en-US" dirty="0">
                <a:solidFill>
                  <a:srgbClr val="FFFFFF"/>
                </a:solidFill>
              </a:rPr>
              <a:t>(future dog adopter)</a:t>
            </a:r>
          </a:p>
        </p:txBody>
      </p:sp>
    </p:spTree>
    <p:extLst>
      <p:ext uri="{BB962C8B-B14F-4D97-AF65-F5344CB8AC3E}">
        <p14:creationId xmlns:p14="http://schemas.microsoft.com/office/powerpoint/2010/main" val="2295193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25B97239-2685-48C8-8104-1D4E4E383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close up of a dog&#10;&#10;Description automatically generated">
            <a:extLst>
              <a:ext uri="{FF2B5EF4-FFF2-40B4-BE49-F238E27FC236}">
                <a16:creationId xmlns:a16="http://schemas.microsoft.com/office/drawing/2014/main" id="{882AC418-51EB-4E9E-ADA4-96B0EDDFE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34" r="-1" b="15538"/>
          <a:stretch/>
        </p:blipFill>
        <p:spPr>
          <a:xfrm>
            <a:off x="232703" y="350705"/>
            <a:ext cx="5674894" cy="3030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DD582-41C2-4E1A-8C25-64F471879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90" r="-1" b="12687"/>
          <a:stretch/>
        </p:blipFill>
        <p:spPr>
          <a:xfrm>
            <a:off x="6284404" y="350705"/>
            <a:ext cx="5759713" cy="5974768"/>
          </a:xfrm>
          <a:prstGeom prst="rect">
            <a:avLst/>
          </a:prstGeom>
        </p:spPr>
      </p:pic>
      <p:pic>
        <p:nvPicPr>
          <p:cNvPr id="4" name="Picture 3" descr="A dog looking at the camera&#10;&#10;Description automatically generated">
            <a:extLst>
              <a:ext uri="{FF2B5EF4-FFF2-40B4-BE49-F238E27FC236}">
                <a16:creationId xmlns:a16="http://schemas.microsoft.com/office/drawing/2014/main" id="{362497F4-CD7F-46D3-95DA-4403330FF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68" r="17243" b="2"/>
          <a:stretch/>
        </p:blipFill>
        <p:spPr>
          <a:xfrm>
            <a:off x="3070521" y="3539522"/>
            <a:ext cx="2837076" cy="2785951"/>
          </a:xfrm>
          <a:prstGeom prst="rect">
            <a:avLst/>
          </a:prstGeom>
        </p:spPr>
      </p:pic>
      <p:pic>
        <p:nvPicPr>
          <p:cNvPr id="6" name="Picture 5" descr="A cat sitting on a blanket&#10;&#10;Description automatically generated">
            <a:extLst>
              <a:ext uri="{FF2B5EF4-FFF2-40B4-BE49-F238E27FC236}">
                <a16:creationId xmlns:a16="http://schemas.microsoft.com/office/drawing/2014/main" id="{C9AFAC37-19B1-42CC-AB6D-66DEF1C167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3401"/>
          <a:stretch/>
        </p:blipFill>
        <p:spPr>
          <a:xfrm>
            <a:off x="195199" y="3480759"/>
            <a:ext cx="2676579" cy="282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7860A-179E-4CB3-A028-6AA12F1F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40" r="-2" b="19508"/>
          <a:stretch/>
        </p:blipFill>
        <p:spPr>
          <a:xfrm>
            <a:off x="191086" y="166533"/>
            <a:ext cx="7807938" cy="3176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E26E5-429E-40C2-B86A-91E5377D86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09" b="10812"/>
          <a:stretch/>
        </p:blipFill>
        <p:spPr>
          <a:xfrm>
            <a:off x="8183346" y="166533"/>
            <a:ext cx="3822808" cy="3160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7AA86-FF6F-4940-B08F-E5F6807920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214" r="-1" b="13411"/>
          <a:stretch/>
        </p:blipFill>
        <p:spPr>
          <a:xfrm>
            <a:off x="191086" y="3509670"/>
            <a:ext cx="7807938" cy="3181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A6DB5-696C-4C2E-BD89-3769FB6B22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0" b="6419"/>
          <a:stretch/>
        </p:blipFill>
        <p:spPr>
          <a:xfrm>
            <a:off x="8183346" y="3506741"/>
            <a:ext cx="3822808" cy="31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7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3AAF2-9E9D-4650-BF92-8B9E6C91F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412" y="416975"/>
            <a:ext cx="2754823" cy="73034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DFFFB0-178E-42F5-89D7-184EC4A9D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2758" y="4108813"/>
            <a:ext cx="10426484" cy="1388724"/>
          </a:xfrm>
        </p:spPr>
        <p:txBody>
          <a:bodyPr>
            <a:normAutofit fontScale="5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5800" b="1" dirty="0"/>
              <a:t>TO positively influence Adoption outcomes FOR ANIMALS THAT ARE LEAST LIKELY TO BE ADOPTED</a:t>
            </a:r>
          </a:p>
          <a:p>
            <a:endParaRPr lang="en-US" dirty="0"/>
          </a:p>
        </p:txBody>
      </p:sp>
      <p:pic>
        <p:nvPicPr>
          <p:cNvPr id="5" name="Picture 4" descr="A cat with its mouth open&#10;&#10;Description automatically generated">
            <a:extLst>
              <a:ext uri="{FF2B5EF4-FFF2-40B4-BE49-F238E27FC236}">
                <a16:creationId xmlns:a16="http://schemas.microsoft.com/office/drawing/2014/main" id="{DB07024D-D68E-45C7-879D-C99AD1A3266B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254282" y="174903"/>
            <a:ext cx="3330306" cy="362337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94316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graphicFrame>
        <p:nvGraphicFramePr>
          <p:cNvPr id="6" name="Content Placeholder 2" descr="SmartArt graphic">
            <a:extLst>
              <a:ext uri="{FF2B5EF4-FFF2-40B4-BE49-F238E27FC236}">
                <a16:creationId xmlns:a16="http://schemas.microsoft.com/office/drawing/2014/main" id="{5D8A77E2-0089-40C1-A5E6-C7758C3CC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76505"/>
              </p:ext>
            </p:extLst>
          </p:nvPr>
        </p:nvGraphicFramePr>
        <p:xfrm>
          <a:off x="2812203" y="674085"/>
          <a:ext cx="6567594" cy="1357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480BA26-7035-44A2-9397-B62CA9F678AC}"/>
              </a:ext>
            </a:extLst>
          </p:cNvPr>
          <p:cNvSpPr txBox="1"/>
          <p:nvPr/>
        </p:nvSpPr>
        <p:spPr>
          <a:xfrm>
            <a:off x="8379657" y="2639968"/>
            <a:ext cx="269565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962EF-A157-4BC7-A389-9D6CF837E91E}"/>
              </a:ext>
            </a:extLst>
          </p:cNvPr>
          <p:cNvSpPr txBox="1"/>
          <p:nvPr/>
        </p:nvSpPr>
        <p:spPr>
          <a:xfrm>
            <a:off x="4802099" y="2621797"/>
            <a:ext cx="283665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Sqlalchemy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OAuth2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Plotly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8837A-F07C-4A4B-8153-E475702BC223}"/>
              </a:ext>
            </a:extLst>
          </p:cNvPr>
          <p:cNvSpPr txBox="1"/>
          <p:nvPr/>
        </p:nvSpPr>
        <p:spPr>
          <a:xfrm>
            <a:off x="1812711" y="2639968"/>
            <a:ext cx="25201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Petfinder API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16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04A3FB-37AF-4157-B5EA-C36989ADEE2C}"/>
              </a:ext>
            </a:extLst>
          </p:cNvPr>
          <p:cNvSpPr txBox="1">
            <a:spLocks/>
          </p:cNvSpPr>
          <p:nvPr/>
        </p:nvSpPr>
        <p:spPr>
          <a:xfrm>
            <a:off x="581192" y="716870"/>
            <a:ext cx="11029616" cy="614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B55EC7-F8F3-45DF-9E1D-CA5A8FAD8A01}"/>
              </a:ext>
            </a:extLst>
          </p:cNvPr>
          <p:cNvSpPr txBox="1"/>
          <p:nvPr/>
        </p:nvSpPr>
        <p:spPr>
          <a:xfrm>
            <a:off x="1252026" y="1570337"/>
            <a:ext cx="10705512" cy="279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Original dataset from a Kaggle competition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Tested various models – returned low scores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API to Petfinder.com to supplement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Simultaneously running ML on API and Kaggle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Developed a website that will return the predicted adoption of an animal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A353D76-CC18-48FC-BCE2-651B110C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06" y="618107"/>
            <a:ext cx="11029616" cy="614027"/>
          </a:xfrm>
        </p:spPr>
        <p:txBody>
          <a:bodyPr/>
          <a:lstStyle/>
          <a:p>
            <a:r>
              <a:rPr lang="en-US" dirty="0"/>
              <a:t>our story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D8AA-0C0D-4E29-B750-51FBA089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18" y="5550093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C4CC6-AA61-4C8F-AAB6-13D8AA8CFE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1000"/>
          </a:blip>
          <a:srcRect t="16805" b="16805"/>
          <a:stretch/>
        </p:blipFill>
        <p:spPr>
          <a:xfrm>
            <a:off x="7540304" y="5550093"/>
            <a:ext cx="2467678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6401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1035</Words>
  <Application>Microsoft Office PowerPoint</Application>
  <PresentationFormat>Widescreen</PresentationFormat>
  <Paragraphs>181</Paragraphs>
  <Slides>30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Courier New</vt:lpstr>
      <vt:lpstr>Franklin Gothic Book</vt:lpstr>
      <vt:lpstr>Franklin Gothic Demi</vt:lpstr>
      <vt:lpstr>Symbol</vt:lpstr>
      <vt:lpstr>Times New Roman</vt:lpstr>
      <vt:lpstr>Wingdings 2</vt:lpstr>
      <vt:lpstr>DividendVTI</vt:lpstr>
      <vt:lpstr>Pet adoption predictions</vt:lpstr>
      <vt:lpstr>M2K Team</vt:lpstr>
      <vt:lpstr>PowerPoint Presentation</vt:lpstr>
      <vt:lpstr>PowerPoint Presentation</vt:lpstr>
      <vt:lpstr>PowerPoint Presentation</vt:lpstr>
      <vt:lpstr>PowerPoint Presentation</vt:lpstr>
      <vt:lpstr>Objective</vt:lpstr>
      <vt:lpstr>PowerPoint Presentation</vt:lpstr>
      <vt:lpstr>our story</vt:lpstr>
      <vt:lpstr>PowerPoint Presentation</vt:lpstr>
      <vt:lpstr>PowerPoint Presentation</vt:lpstr>
      <vt:lpstr>How can this info help?</vt:lpstr>
      <vt:lpstr>Machine learning</vt:lpstr>
      <vt:lpstr>PowerPoint Presentation</vt:lpstr>
      <vt:lpstr>Model testing</vt:lpstr>
      <vt:lpstr>Model testing</vt:lpstr>
      <vt:lpstr>Model testing</vt:lpstr>
      <vt:lpstr>Model comparison summary</vt:lpstr>
      <vt:lpstr>DEmo</vt:lpstr>
      <vt:lpstr>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plans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adoption predictions</dc:title>
  <dc:creator>Kristin Aspromonti</dc:creator>
  <cp:lastModifiedBy>Kristin Aspromonti</cp:lastModifiedBy>
  <cp:revision>22</cp:revision>
  <dcterms:created xsi:type="dcterms:W3CDTF">2020-10-15T16:47:01Z</dcterms:created>
  <dcterms:modified xsi:type="dcterms:W3CDTF">2020-10-15T22:35:16Z</dcterms:modified>
</cp:coreProperties>
</file>